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82" r:id="rId4"/>
    <p:sldId id="283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59" d="100"/>
          <a:sy n="59" d="100"/>
        </p:scale>
        <p:origin x="94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c 1"/>
          <p:cNvSpPr/>
          <p:nvPr/>
        </p:nvSpPr>
        <p:spPr>
          <a:xfrm>
            <a:off x="9921240" y="-1097280"/>
            <a:ext cx="3383280" cy="3383280"/>
          </a:xfrm>
          <a:prstGeom prst="arc">
            <a:avLst/>
          </a:prstGeom>
          <a:solidFill>
            <a:srgbClr val="DFEF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Arc 2"/>
          <p:cNvSpPr/>
          <p:nvPr/>
        </p:nvSpPr>
        <p:spPr>
          <a:xfrm>
            <a:off x="10561320" y="-411480"/>
            <a:ext cx="2514600" cy="2514600"/>
          </a:xfrm>
          <a:prstGeom prst="arc">
            <a:avLst/>
          </a:prstGeom>
          <a:solidFill>
            <a:srgbClr val="EEF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Arc 3"/>
          <p:cNvSpPr/>
          <p:nvPr/>
        </p:nvSpPr>
        <p:spPr>
          <a:xfrm>
            <a:off x="-1143000" y="5349240"/>
            <a:ext cx="3154680" cy="3154680"/>
          </a:xfrm>
          <a:prstGeom prst="arc">
            <a:avLst/>
          </a:prstGeom>
          <a:solidFill>
            <a:srgbClr val="DFEF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66928" y="475488"/>
            <a:ext cx="1143000" cy="50292"/>
          </a:xfrm>
          <a:prstGeom prst="rect">
            <a:avLst/>
          </a:prstGeom>
          <a:solidFill>
            <a:srgbClr val="BBD7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1783080" y="475488"/>
            <a:ext cx="475488" cy="50292"/>
          </a:xfrm>
          <a:prstGeom prst="rect">
            <a:avLst/>
          </a:prstGeom>
          <a:solidFill>
            <a:srgbClr val="3487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566928" y="502920"/>
            <a:ext cx="11045952" cy="566928"/>
          </a:xfrm>
          <a:prstGeom prst="roundRect">
            <a:avLst/>
          </a:prstGeom>
          <a:solidFill>
            <a:srgbClr val="EEF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68680" y="685800"/>
            <a:ext cx="438912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100" b="1">
                <a:solidFill>
                  <a:srgbClr val="1E6843"/>
                </a:solidFill>
                <a:latin typeface="Aptos"/>
              </a:defRPr>
            </a:pPr>
            <a:r>
              <a:t>THE 6TH INTERNATIONAL CONFERENCE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41080" y="685800"/>
            <a:ext cx="251460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100" b="1">
                <a:solidFill>
                  <a:srgbClr val="91B13D"/>
                </a:solidFill>
                <a:latin typeface="Aptos"/>
              </a:defRPr>
            </a:pPr>
            <a:r>
              <a:t>13–14 OCTOBER 2026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49808" y="1298448"/>
            <a:ext cx="960120" cy="960120"/>
          </a:xfrm>
          <a:prstGeom prst="roundRect">
            <a:avLst/>
          </a:prstGeom>
          <a:solidFill>
            <a:srgbClr val="FFFFFF"/>
          </a:solidFill>
          <a:ln>
            <a:solidFill>
              <a:srgbClr val="DFEF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1847088" y="1298448"/>
            <a:ext cx="960120" cy="960120"/>
          </a:xfrm>
          <a:prstGeom prst="roundRect">
            <a:avLst/>
          </a:prstGeom>
          <a:solidFill>
            <a:srgbClr val="FFFFFF"/>
          </a:solidFill>
          <a:ln>
            <a:solidFill>
              <a:srgbClr val="DFEF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22960" y="1618488"/>
            <a:ext cx="813816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000" b="1">
                <a:solidFill>
                  <a:srgbClr val="145237"/>
                </a:solidFill>
                <a:latin typeface="Aptos"/>
              </a:defRPr>
            </a:pPr>
            <a:r>
              <a:t>UNMUL</a:t>
            </a:r>
            <a:br/>
            <a:r>
              <a:t>LOGO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20240" y="1618488"/>
            <a:ext cx="813816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000" b="1">
                <a:solidFill>
                  <a:srgbClr val="145237"/>
                </a:solidFill>
                <a:latin typeface="Aptos"/>
              </a:defRPr>
            </a:pPr>
            <a:r>
              <a:t>MPC</a:t>
            </a:r>
            <a:br/>
            <a:r>
              <a:t>LOGO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" y="2578608"/>
            <a:ext cx="370332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4000" b="1">
                <a:solidFill>
                  <a:srgbClr val="145237"/>
                </a:solidFill>
                <a:latin typeface="Aptos Display"/>
              </a:defRPr>
            </a:pPr>
            <a:r>
              <a:t>ICPRP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43400" y="2670048"/>
            <a:ext cx="59436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2800" b="1">
                <a:solidFill>
                  <a:srgbClr val="91B13D"/>
                </a:solidFill>
                <a:latin typeface="Aptos"/>
              </a:defRPr>
            </a:pPr>
            <a:r>
              <a:t>×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0" y="2578608"/>
            <a:ext cx="3108960" cy="777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4000" b="1">
                <a:solidFill>
                  <a:srgbClr val="145237"/>
                </a:solidFill>
                <a:latin typeface="Aptos Display"/>
              </a:defRPr>
            </a:pPr>
            <a:r>
              <a:t>MPC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7240" y="3401568"/>
            <a:ext cx="813816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500" b="1">
                <a:solidFill>
                  <a:srgbClr val="2C3A31"/>
                </a:solidFill>
                <a:latin typeface="Aptos"/>
              </a:defRPr>
            </a:pPr>
            <a:r>
              <a:t>The 6th International Conference Pharmaceutical Research and Practice</a:t>
            </a:r>
            <a:br/>
            <a:r>
              <a:t>and The 24th Mulawarman Pharmaceutical Conference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49808" y="4114800"/>
            <a:ext cx="10716768" cy="658368"/>
          </a:xfrm>
          <a:prstGeom prst="roundRect">
            <a:avLst/>
          </a:prstGeom>
          <a:solidFill>
            <a:srgbClr val="1E68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749808" y="4114800"/>
            <a:ext cx="128016" cy="658368"/>
          </a:xfrm>
          <a:prstGeom prst="rect">
            <a:avLst/>
          </a:prstGeom>
          <a:solidFill>
            <a:srgbClr val="BBD7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097280" y="4251960"/>
            <a:ext cx="150876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950" b="1">
                <a:solidFill>
                  <a:srgbClr val="BBD73A"/>
                </a:solidFill>
                <a:latin typeface="Aptos"/>
              </a:defRPr>
            </a:pPr>
            <a:r>
              <a:t>CONFERENCE THEME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468880" y="4224528"/>
            <a:ext cx="85039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500" b="1">
                <a:solidFill>
                  <a:srgbClr val="FFFFFF"/>
                </a:solidFill>
                <a:latin typeface="Aptos"/>
              </a:defRPr>
            </a:pPr>
            <a:r>
              <a:t>Integrating Traditional Medicine into Modern Pharmaceutical Practice through Scientific Research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2960" y="5138928"/>
            <a:ext cx="10515600" cy="53035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2700" b="1">
                <a:solidFill>
                  <a:srgbClr val="145237"/>
                </a:solidFill>
                <a:latin typeface="Aptos Display"/>
              </a:defRPr>
            </a:pPr>
            <a:r>
              <a:t>[TITLE OF PRESENTATION]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4400" y="5705856"/>
            <a:ext cx="102412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350" b="0">
                <a:solidFill>
                  <a:srgbClr val="65776A"/>
                </a:solidFill>
                <a:latin typeface="Aptos"/>
              </a:defRPr>
            </a:pPr>
            <a:r>
              <a:t>[Presenter Name, Degree]  |  [Institution / Affiliation]  |  [Country]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4400" y="6053328"/>
            <a:ext cx="1024128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150" b="1">
                <a:solidFill>
                  <a:srgbClr val="348751"/>
                </a:solidFill>
                <a:latin typeface="Aptos"/>
              </a:defRPr>
            </a:pPr>
            <a:r>
              <a:t>[Email Address]</a:t>
            </a:r>
          </a:p>
        </p:txBody>
      </p:sp>
      <p:pic>
        <p:nvPicPr>
          <p:cNvPr id="25" name="Picture 24" descr="batik_corner_reference_refin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21808"/>
            <a:ext cx="1188720" cy="117043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c 1"/>
          <p:cNvSpPr/>
          <p:nvPr/>
        </p:nvSpPr>
        <p:spPr>
          <a:xfrm>
            <a:off x="9921240" y="-1097280"/>
            <a:ext cx="3383280" cy="3383280"/>
          </a:xfrm>
          <a:prstGeom prst="arc">
            <a:avLst/>
          </a:prstGeom>
          <a:solidFill>
            <a:srgbClr val="DFEF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Arc 2"/>
          <p:cNvSpPr/>
          <p:nvPr/>
        </p:nvSpPr>
        <p:spPr>
          <a:xfrm>
            <a:off x="10561320" y="-411480"/>
            <a:ext cx="2514600" cy="2514600"/>
          </a:xfrm>
          <a:prstGeom prst="arc">
            <a:avLst/>
          </a:prstGeom>
          <a:solidFill>
            <a:srgbClr val="EEF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Arc 3"/>
          <p:cNvSpPr/>
          <p:nvPr/>
        </p:nvSpPr>
        <p:spPr>
          <a:xfrm>
            <a:off x="-1143000" y="5349240"/>
            <a:ext cx="3154680" cy="3154680"/>
          </a:xfrm>
          <a:prstGeom prst="arc">
            <a:avLst/>
          </a:prstGeom>
          <a:solidFill>
            <a:srgbClr val="DFEF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66928" y="475488"/>
            <a:ext cx="1143000" cy="50292"/>
          </a:xfrm>
          <a:prstGeom prst="rect">
            <a:avLst/>
          </a:prstGeom>
          <a:solidFill>
            <a:srgbClr val="BBD7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1783080" y="475488"/>
            <a:ext cx="475488" cy="50292"/>
          </a:xfrm>
          <a:prstGeom prst="rect">
            <a:avLst/>
          </a:prstGeom>
          <a:solidFill>
            <a:srgbClr val="3487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566928" y="713232"/>
            <a:ext cx="585216" cy="585216"/>
          </a:xfrm>
          <a:prstGeom prst="roundRect">
            <a:avLst/>
          </a:prstGeom>
          <a:solidFill>
            <a:srgbClr val="FFFFFF"/>
          </a:solidFill>
          <a:ln>
            <a:solidFill>
              <a:srgbClr val="DFEF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1252728" y="713232"/>
            <a:ext cx="585216" cy="585216"/>
          </a:xfrm>
          <a:prstGeom prst="roundRect">
            <a:avLst/>
          </a:prstGeom>
          <a:solidFill>
            <a:srgbClr val="FFFFFF"/>
          </a:solidFill>
          <a:ln>
            <a:solidFill>
              <a:srgbClr val="DFEF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66928" y="877824"/>
            <a:ext cx="585216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100" b="1">
                <a:solidFill>
                  <a:srgbClr val="145237"/>
                </a:solidFill>
                <a:latin typeface="Aptos"/>
              </a:defRPr>
            </a:pPr>
            <a:r>
              <a:t>U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52728" y="877824"/>
            <a:ext cx="585216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100" b="1">
                <a:solidFill>
                  <a:srgbClr val="145237"/>
                </a:solidFill>
                <a:latin typeface="Aptos"/>
              </a:defRPr>
            </a:pPr>
            <a:r>
              <a:t>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57400" y="841248"/>
            <a:ext cx="310896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00" b="1">
                <a:solidFill>
                  <a:srgbClr val="145237"/>
                </a:solidFill>
                <a:latin typeface="Aptos"/>
              </a:defRPr>
            </a:pPr>
            <a:r>
              <a:t>ICPRP × MPC 2026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321040" y="749808"/>
            <a:ext cx="2148840" cy="411480"/>
          </a:xfrm>
          <a:prstGeom prst="roundRect">
            <a:avLst/>
          </a:prstGeom>
          <a:solidFill>
            <a:srgbClr val="EEF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458200" y="850392"/>
            <a:ext cx="1874519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950" b="1">
                <a:solidFill>
                  <a:srgbClr val="1E6843"/>
                </a:solidFill>
                <a:latin typeface="Aptos"/>
              </a:defRPr>
            </a:pPr>
            <a:r>
              <a:t>TEMPLATE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72800" y="822960"/>
            <a:ext cx="50292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000" b="1">
                <a:solidFill>
                  <a:srgbClr val="91B13D"/>
                </a:solidFill>
                <a:latin typeface="Aptos"/>
              </a:defRPr>
            </a:pPr>
            <a:r>
              <a:t>02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66928" y="6400800"/>
            <a:ext cx="11045952" cy="16459"/>
          </a:xfrm>
          <a:prstGeom prst="rect">
            <a:avLst/>
          </a:prstGeom>
          <a:solidFill>
            <a:srgbClr val="DFEF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566928" y="6492240"/>
            <a:ext cx="896112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830" b="0">
                <a:solidFill>
                  <a:srgbClr val="65776A"/>
                </a:solidFill>
                <a:latin typeface="Aptos"/>
              </a:defRPr>
            </a:pPr>
            <a:r>
              <a:t>The 6th International Conference Pharmaceutical Research and Practice (ICPRP) × The 24th Mulawarman Pharmaceutical Conference (MPC)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784080" y="6492240"/>
            <a:ext cx="178308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830" b="1">
                <a:solidFill>
                  <a:srgbClr val="145237"/>
                </a:solidFill>
                <a:latin typeface="Aptos"/>
              </a:defRPr>
            </a:pPr>
            <a:r>
              <a:t>13–14 October 2026</a:t>
            </a:r>
          </a:p>
        </p:txBody>
      </p:sp>
      <p:pic>
        <p:nvPicPr>
          <p:cNvPr id="28" name="Picture 27" descr="batik_corner_reference_refin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30952"/>
            <a:ext cx="1115568" cy="109728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c 1"/>
          <p:cNvSpPr/>
          <p:nvPr/>
        </p:nvSpPr>
        <p:spPr>
          <a:xfrm>
            <a:off x="9921240" y="-1097280"/>
            <a:ext cx="3383280" cy="3383280"/>
          </a:xfrm>
          <a:prstGeom prst="arc">
            <a:avLst/>
          </a:prstGeom>
          <a:solidFill>
            <a:srgbClr val="DFEF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Arc 2"/>
          <p:cNvSpPr/>
          <p:nvPr/>
        </p:nvSpPr>
        <p:spPr>
          <a:xfrm>
            <a:off x="10561320" y="-411480"/>
            <a:ext cx="2514600" cy="2514600"/>
          </a:xfrm>
          <a:prstGeom prst="arc">
            <a:avLst/>
          </a:prstGeom>
          <a:solidFill>
            <a:srgbClr val="EEF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Arc 3"/>
          <p:cNvSpPr/>
          <p:nvPr/>
        </p:nvSpPr>
        <p:spPr>
          <a:xfrm>
            <a:off x="-1143000" y="5349240"/>
            <a:ext cx="3154680" cy="3154680"/>
          </a:xfrm>
          <a:prstGeom prst="arc">
            <a:avLst/>
          </a:prstGeom>
          <a:solidFill>
            <a:srgbClr val="DFEF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66928" y="475488"/>
            <a:ext cx="1143000" cy="50292"/>
          </a:xfrm>
          <a:prstGeom prst="rect">
            <a:avLst/>
          </a:prstGeom>
          <a:solidFill>
            <a:srgbClr val="BBD7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1783080" y="475488"/>
            <a:ext cx="475488" cy="50292"/>
          </a:xfrm>
          <a:prstGeom prst="rect">
            <a:avLst/>
          </a:prstGeom>
          <a:solidFill>
            <a:srgbClr val="3487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566928" y="713232"/>
            <a:ext cx="585216" cy="585216"/>
          </a:xfrm>
          <a:prstGeom prst="roundRect">
            <a:avLst/>
          </a:prstGeom>
          <a:solidFill>
            <a:srgbClr val="FFFFFF"/>
          </a:solidFill>
          <a:ln>
            <a:solidFill>
              <a:srgbClr val="DFEF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1252728" y="713232"/>
            <a:ext cx="585216" cy="585216"/>
          </a:xfrm>
          <a:prstGeom prst="roundRect">
            <a:avLst/>
          </a:prstGeom>
          <a:solidFill>
            <a:srgbClr val="FFFFFF"/>
          </a:solidFill>
          <a:ln>
            <a:solidFill>
              <a:srgbClr val="DFEF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66928" y="877824"/>
            <a:ext cx="585216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100" b="1">
                <a:solidFill>
                  <a:srgbClr val="145237"/>
                </a:solidFill>
                <a:latin typeface="Aptos"/>
              </a:defRPr>
            </a:pPr>
            <a:r>
              <a:t>U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52728" y="877824"/>
            <a:ext cx="585216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100" b="1">
                <a:solidFill>
                  <a:srgbClr val="145237"/>
                </a:solidFill>
                <a:latin typeface="Aptos"/>
              </a:defRPr>
            </a:pPr>
            <a:r>
              <a:t>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57400" y="841248"/>
            <a:ext cx="310896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00" b="1">
                <a:solidFill>
                  <a:srgbClr val="145237"/>
                </a:solidFill>
                <a:latin typeface="Aptos"/>
              </a:defRPr>
            </a:pPr>
            <a:r>
              <a:t>ICPRP × MPC 2026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321040" y="749808"/>
            <a:ext cx="2148840" cy="411480"/>
          </a:xfrm>
          <a:prstGeom prst="roundRect">
            <a:avLst/>
          </a:prstGeom>
          <a:solidFill>
            <a:srgbClr val="EEF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458200" y="850392"/>
            <a:ext cx="1874519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950" b="1">
                <a:solidFill>
                  <a:srgbClr val="1E6843"/>
                </a:solidFill>
                <a:latin typeface="Aptos"/>
              </a:defRPr>
            </a:pPr>
            <a:r>
              <a:t>GUIDELINES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72800" y="822960"/>
            <a:ext cx="50292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000" b="1">
                <a:solidFill>
                  <a:srgbClr val="91B13D"/>
                </a:solidFill>
                <a:latin typeface="Aptos"/>
              </a:defRPr>
            </a:pPr>
            <a: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7240" y="1527048"/>
            <a:ext cx="51206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000" b="1">
                <a:solidFill>
                  <a:srgbClr val="348751"/>
                </a:solidFill>
                <a:latin typeface="Aptos"/>
              </a:defRPr>
            </a:pPr>
            <a:r>
              <a:t>PRESENTATION GUIDELINES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1783080"/>
            <a:ext cx="987552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800" b="1">
                <a:solidFill>
                  <a:srgbClr val="145237"/>
                </a:solidFill>
                <a:latin typeface="Aptos Display"/>
              </a:defRPr>
            </a:pPr>
            <a:r>
              <a:t>Recommended Presentation Flow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49808" y="2633472"/>
            <a:ext cx="1234440" cy="50292"/>
          </a:xfrm>
          <a:prstGeom prst="rect">
            <a:avLst/>
          </a:prstGeom>
          <a:solidFill>
            <a:srgbClr val="BBD7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2057400" y="2633472"/>
            <a:ext cx="457200" cy="50292"/>
          </a:xfrm>
          <a:prstGeom prst="rect">
            <a:avLst/>
          </a:prstGeom>
          <a:solidFill>
            <a:srgbClr val="3487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777240" y="2971800"/>
            <a:ext cx="10469880" cy="2697480"/>
          </a:xfrm>
          <a:prstGeom prst="roundRect">
            <a:avLst/>
          </a:prstGeom>
          <a:solidFill>
            <a:srgbClr val="FFFFFF"/>
          </a:solidFill>
          <a:ln>
            <a:solidFill>
              <a:srgbClr val="DFEF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033271" y="3200400"/>
            <a:ext cx="9957815" cy="2240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>
                <a:solidFill>
                  <a:srgbClr val="37413C"/>
                </a:solidFill>
                <a:latin typeface="Aptos"/>
              </a:defRPr>
            </a:pPr>
            <a:r>
              <a:t>Use this sequence as a guide; combine or omit sections when appropriate.</a:t>
            </a:r>
          </a:p>
          <a:p>
            <a:pPr>
              <a:spcAft>
                <a:spcPts val="700"/>
              </a:spcAft>
              <a:defRPr sz="1800">
                <a:solidFill>
                  <a:srgbClr val="37413C"/>
                </a:solidFill>
                <a:latin typeface="Aptos"/>
              </a:defRPr>
            </a:pPr>
            <a:r>
              <a:t>• Title &amp; Presenter → Background / Research Gap → Objective</a:t>
            </a:r>
          </a:p>
          <a:p>
            <a:pPr>
              <a:spcAft>
                <a:spcPts val="700"/>
              </a:spcAft>
              <a:defRPr sz="1800">
                <a:solidFill>
                  <a:srgbClr val="37413C"/>
                </a:solidFill>
                <a:latin typeface="Aptos"/>
              </a:defRPr>
            </a:pPr>
            <a:r>
              <a:t>• Methods → Key Results → Discussion / Implications → Conclusion</a:t>
            </a:r>
          </a:p>
          <a:p>
            <a:pPr>
              <a:spcAft>
                <a:spcPts val="700"/>
              </a:spcAft>
              <a:defRPr sz="1800">
                <a:solidFill>
                  <a:srgbClr val="37413C"/>
                </a:solidFill>
                <a:latin typeface="Aptos"/>
              </a:defRPr>
            </a:pPr>
            <a:r>
              <a:t>• Acknowledgment / Funding / Conflict of Interest (if applicable) → Q&amp;A</a:t>
            </a:r>
          </a:p>
          <a:p>
            <a:pPr>
              <a:spcAft>
                <a:spcPts val="700"/>
              </a:spcAft>
              <a:defRPr sz="1800">
                <a:solidFill>
                  <a:srgbClr val="37413C"/>
                </a:solidFill>
                <a:latin typeface="Aptos"/>
              </a:defRPr>
            </a:pPr>
            <a:r>
              <a:t>• For short talks, prioritize the main message and key findings.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66928" y="6400800"/>
            <a:ext cx="11045952" cy="16459"/>
          </a:xfrm>
          <a:prstGeom prst="rect">
            <a:avLst/>
          </a:prstGeom>
          <a:solidFill>
            <a:srgbClr val="DFEF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566928" y="6492240"/>
            <a:ext cx="896112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830" b="0">
                <a:solidFill>
                  <a:srgbClr val="65776A"/>
                </a:solidFill>
                <a:latin typeface="Aptos"/>
              </a:defRPr>
            </a:pPr>
            <a:r>
              <a:t>The 6th International Conference Pharmaceutical Research and Practice (ICPRP) × The 24th Mulawarman Pharmaceutical Conference (MPC)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784080" y="6492240"/>
            <a:ext cx="178308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830" b="1">
                <a:solidFill>
                  <a:srgbClr val="145237"/>
                </a:solidFill>
                <a:latin typeface="Aptos"/>
              </a:defRPr>
            </a:pPr>
            <a:r>
              <a:t>13–14 October 2026</a:t>
            </a:r>
          </a:p>
        </p:txBody>
      </p:sp>
      <p:pic>
        <p:nvPicPr>
          <p:cNvPr id="24" name="Picture 23" descr="batik_corner_reference_refin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30952"/>
            <a:ext cx="1115568" cy="109728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c 1"/>
          <p:cNvSpPr/>
          <p:nvPr/>
        </p:nvSpPr>
        <p:spPr>
          <a:xfrm>
            <a:off x="9921240" y="-1097280"/>
            <a:ext cx="3383280" cy="3383280"/>
          </a:xfrm>
          <a:prstGeom prst="arc">
            <a:avLst/>
          </a:prstGeom>
          <a:solidFill>
            <a:srgbClr val="DFEF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Arc 2"/>
          <p:cNvSpPr/>
          <p:nvPr/>
        </p:nvSpPr>
        <p:spPr>
          <a:xfrm>
            <a:off x="10561320" y="-411480"/>
            <a:ext cx="2514600" cy="2514600"/>
          </a:xfrm>
          <a:prstGeom prst="arc">
            <a:avLst/>
          </a:prstGeom>
          <a:solidFill>
            <a:srgbClr val="EEF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Arc 3"/>
          <p:cNvSpPr/>
          <p:nvPr/>
        </p:nvSpPr>
        <p:spPr>
          <a:xfrm>
            <a:off x="-1143000" y="5349240"/>
            <a:ext cx="3154680" cy="3154680"/>
          </a:xfrm>
          <a:prstGeom prst="arc">
            <a:avLst/>
          </a:prstGeom>
          <a:solidFill>
            <a:srgbClr val="DFEF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101600" bIns="50800" rtlCol="0" anchor="t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66928" y="475488"/>
            <a:ext cx="1143000" cy="50292"/>
          </a:xfrm>
          <a:prstGeom prst="rect">
            <a:avLst/>
          </a:prstGeom>
          <a:solidFill>
            <a:srgbClr val="BBD7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1783080" y="475488"/>
            <a:ext cx="475488" cy="50292"/>
          </a:xfrm>
          <a:prstGeom prst="rect">
            <a:avLst/>
          </a:prstGeom>
          <a:solidFill>
            <a:srgbClr val="3487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566928" y="713232"/>
            <a:ext cx="585216" cy="585216"/>
          </a:xfrm>
          <a:prstGeom prst="roundRect">
            <a:avLst/>
          </a:prstGeom>
          <a:solidFill>
            <a:srgbClr val="FFFFFF"/>
          </a:solidFill>
          <a:ln>
            <a:solidFill>
              <a:srgbClr val="DFEF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1252728" y="713232"/>
            <a:ext cx="585216" cy="585216"/>
          </a:xfrm>
          <a:prstGeom prst="roundRect">
            <a:avLst/>
          </a:prstGeom>
          <a:solidFill>
            <a:srgbClr val="FFFFFF"/>
          </a:solidFill>
          <a:ln>
            <a:solidFill>
              <a:srgbClr val="DFEF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66928" y="877824"/>
            <a:ext cx="585216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100" b="1">
                <a:solidFill>
                  <a:srgbClr val="145237"/>
                </a:solidFill>
                <a:latin typeface="Aptos"/>
              </a:defRPr>
            </a:pPr>
            <a:r>
              <a:t>U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52728" y="877824"/>
            <a:ext cx="585216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100" b="1">
                <a:solidFill>
                  <a:srgbClr val="145237"/>
                </a:solidFill>
                <a:latin typeface="Aptos"/>
              </a:defRPr>
            </a:pPr>
            <a:r>
              <a:t>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57400" y="841248"/>
            <a:ext cx="310896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300" b="1">
                <a:solidFill>
                  <a:srgbClr val="145237"/>
                </a:solidFill>
                <a:latin typeface="Aptos"/>
              </a:defRPr>
            </a:pPr>
            <a:r>
              <a:t>ICPRP × MPC 2026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321040" y="749808"/>
            <a:ext cx="2148840" cy="411480"/>
          </a:xfrm>
          <a:prstGeom prst="roundRect">
            <a:avLst/>
          </a:prstGeom>
          <a:solidFill>
            <a:srgbClr val="EEF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458200" y="850392"/>
            <a:ext cx="1874519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950" b="1">
                <a:solidFill>
                  <a:srgbClr val="1E6843"/>
                </a:solidFill>
                <a:latin typeface="Aptos"/>
              </a:defRPr>
            </a:pPr>
            <a:r>
              <a:t>GUIDELINES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72800" y="822960"/>
            <a:ext cx="50292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defRPr sz="1000" b="1">
                <a:solidFill>
                  <a:srgbClr val="91B13D"/>
                </a:solidFill>
                <a:latin typeface="Aptos"/>
              </a:defRPr>
            </a:pPr>
            <a: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7240" y="1527048"/>
            <a:ext cx="512064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1000" b="1">
                <a:solidFill>
                  <a:srgbClr val="348751"/>
                </a:solidFill>
                <a:latin typeface="Aptos"/>
              </a:defRPr>
            </a:pPr>
            <a:r>
              <a:t>SLIDE WRITING &amp; VISUAL STANDARDS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1783080"/>
            <a:ext cx="9875520" cy="685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2800" b="1">
                <a:solidFill>
                  <a:srgbClr val="145237"/>
                </a:solidFill>
                <a:latin typeface="Aptos Display"/>
              </a:defRPr>
            </a:pPr>
            <a:r>
              <a:t>Official Template Notes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49808" y="2633472"/>
            <a:ext cx="1234440" cy="50292"/>
          </a:xfrm>
          <a:prstGeom prst="rect">
            <a:avLst/>
          </a:prstGeom>
          <a:solidFill>
            <a:srgbClr val="BBD7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2057400" y="2633472"/>
            <a:ext cx="457200" cy="50292"/>
          </a:xfrm>
          <a:prstGeom prst="rect">
            <a:avLst/>
          </a:prstGeom>
          <a:solidFill>
            <a:srgbClr val="34875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777240" y="2971800"/>
            <a:ext cx="6629400" cy="2697480"/>
          </a:xfrm>
          <a:prstGeom prst="roundRect">
            <a:avLst/>
          </a:prstGeom>
          <a:solidFill>
            <a:srgbClr val="FFFFFF"/>
          </a:solidFill>
          <a:ln>
            <a:solidFill>
              <a:srgbClr val="DFEF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101600" bIns="50800" rtlCol="0" anchor="t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033271" y="3200400"/>
            <a:ext cx="6117336" cy="2240280"/>
          </a:xfrm>
          <a:prstGeom prst="rect">
            <a:avLst/>
          </a:prstGeom>
          <a:noFill/>
        </p:spPr>
        <p:txBody>
          <a:bodyPr wrap="square" tIns="101600" bIns="50800" anchor="t">
            <a:spAutoFit/>
          </a:bodyPr>
          <a:lstStyle/>
          <a:p>
            <a:pPr>
              <a:spcAft>
                <a:spcPts val="300"/>
              </a:spcAft>
              <a:defRPr sz="1520">
                <a:solidFill>
                  <a:srgbClr val="37413C"/>
                </a:solidFill>
                <a:latin typeface="Aptos"/>
              </a:defRPr>
            </a:pPr>
            <a:r>
              <a:t>• English throughout; keep wording concise and scientific.</a:t>
            </a:r>
          </a:p>
          <a:p>
            <a:pPr>
              <a:spcAft>
                <a:spcPts val="300"/>
              </a:spcAft>
              <a:defRPr sz="1520">
                <a:solidFill>
                  <a:srgbClr val="37413C"/>
                </a:solidFill>
                <a:latin typeface="Aptos"/>
              </a:defRPr>
            </a:pPr>
            <a:r>
              <a:t>• One key message per slide; avoid long paragraphs.</a:t>
            </a:r>
          </a:p>
          <a:p>
            <a:pPr>
              <a:spcAft>
                <a:spcPts val="300"/>
              </a:spcAft>
              <a:defRPr sz="1520">
                <a:solidFill>
                  <a:srgbClr val="37413C"/>
                </a:solidFill>
                <a:latin typeface="Aptos"/>
              </a:defRPr>
            </a:pPr>
            <a:r>
              <a:t>• Title 28–36 pt; body 20–24 pt; use a readable sans-serif font.</a:t>
            </a:r>
          </a:p>
          <a:p>
            <a:pPr>
              <a:spcAft>
                <a:spcPts val="300"/>
              </a:spcAft>
              <a:defRPr sz="1520">
                <a:solidFill>
                  <a:srgbClr val="37413C"/>
                </a:solidFill>
                <a:latin typeface="Aptos"/>
              </a:defRPr>
            </a:pPr>
            <a:r>
              <a:t>• Prefer clear charts, tables, figures, labels, units, and legends.</a:t>
            </a:r>
          </a:p>
          <a:p>
            <a:pPr>
              <a:spcAft>
                <a:spcPts val="300"/>
              </a:spcAft>
              <a:defRPr sz="1520">
                <a:solidFill>
                  <a:srgbClr val="37413C"/>
                </a:solidFill>
                <a:latin typeface="Aptos"/>
              </a:defRPr>
            </a:pPr>
            <a:r>
              <a:t>• Cite data/figures on the slide; use one consistent reference style.</a:t>
            </a:r>
          </a:p>
          <a:p>
            <a:pPr>
              <a:spcAft>
                <a:spcPts val="300"/>
              </a:spcAft>
              <a:defRPr sz="1520">
                <a:solidFill>
                  <a:srgbClr val="37413C"/>
                </a:solidFill>
                <a:latin typeface="Aptos"/>
              </a:defRPr>
            </a:pPr>
            <a:r>
              <a:t>• Define abbreviations at first use; use standard scientific units/symbols.</a:t>
            </a:r>
          </a:p>
          <a:p>
            <a:pPr>
              <a:spcAft>
                <a:spcPts val="300"/>
              </a:spcAft>
              <a:defRPr sz="1520">
                <a:solidFill>
                  <a:srgbClr val="37413C"/>
                </a:solidFill>
                <a:latin typeface="Aptos"/>
              </a:defRPr>
            </a:pPr>
            <a:r>
              <a:t>• Use high-resolution, permission-cleared images and keep the official visual identity.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818120" y="3131819"/>
            <a:ext cx="3383280" cy="2697480"/>
          </a:xfrm>
          <a:prstGeom prst="roundRect">
            <a:avLst/>
          </a:prstGeom>
          <a:solidFill>
            <a:srgbClr val="EEF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8119872" y="3273552"/>
            <a:ext cx="2779776" cy="411480"/>
          </a:xfrm>
          <a:prstGeom prst="roundRect">
            <a:avLst/>
          </a:prstGeom>
          <a:solidFill>
            <a:srgbClr val="1E68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8275320" y="3392424"/>
            <a:ext cx="246888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defRPr sz="1100" b="1">
                <a:solidFill>
                  <a:srgbClr val="FFFFFF"/>
                </a:solidFill>
                <a:latin typeface="Aptos"/>
              </a:defRPr>
            </a:pPr>
            <a:r>
              <a:t>TIMING &amp; DELIVERY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183879" y="3977639"/>
            <a:ext cx="2606040" cy="1005840"/>
          </a:xfrm>
          <a:prstGeom prst="rect">
            <a:avLst/>
          </a:prstGeom>
          <a:noFill/>
        </p:spPr>
        <p:txBody>
          <a:bodyPr wrap="square" tIns="101600" bIns="50800" anchor="t">
            <a:spAutoFit/>
          </a:bodyPr>
          <a:lstStyle/>
          <a:p>
            <a:pPr algn="ctr">
              <a:spcAft>
                <a:spcPts val="600"/>
              </a:spcAft>
              <a:defRPr sz="1420" b="1">
                <a:solidFill>
                  <a:srgbClr val="37413C"/>
                </a:solidFill>
                <a:latin typeface="Aptos"/>
              </a:defRPr>
            </a:pPr>
            <a:r>
              <a:t>• If the slot is 10 minutes, finish early enough for Q&amp;A.</a:t>
            </a:r>
          </a:p>
          <a:p>
            <a:pPr>
              <a:spcAft>
                <a:spcPts val="600"/>
              </a:spcAft>
              <a:defRPr sz="1420">
                <a:solidFill>
                  <a:srgbClr val="37413C"/>
                </a:solidFill>
                <a:latin typeface="Aptos"/>
              </a:defRPr>
            </a:pPr>
            <a:r>
              <a:t>• Rehearse and check readability from the back of the room.</a:t>
            </a:r>
          </a:p>
          <a:p>
            <a:pPr>
              <a:spcAft>
                <a:spcPts val="600"/>
              </a:spcAft>
              <a:defRPr sz="1420">
                <a:solidFill>
                  <a:srgbClr val="37413C"/>
                </a:solidFill>
                <a:latin typeface="Aptos"/>
              </a:defRPr>
            </a:pPr>
            <a:r>
              <a:t>• Follow session-specific instructions if they differ.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66928" y="6400800"/>
            <a:ext cx="11045952" cy="16459"/>
          </a:xfrm>
          <a:prstGeom prst="rect">
            <a:avLst/>
          </a:prstGeom>
          <a:solidFill>
            <a:srgbClr val="DFEF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566928" y="6492240"/>
            <a:ext cx="8961120" cy="182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defRPr sz="830" b="0">
                <a:solidFill>
                  <a:srgbClr val="65776A"/>
                </a:solidFill>
                <a:latin typeface="Aptos"/>
              </a:defRPr>
            </a:pPr>
            <a:r>
              <a:t>The 6th International Conference Pharmaceutical Research and Practice (ICPRP) × The 24th Mulawarman Pharmaceutical Conference (MPC)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784080" y="6492240"/>
            <a:ext cx="1783080" cy="182880"/>
          </a:xfrm>
          <a:prstGeom prst="rect">
            <a:avLst/>
          </a:prstGeom>
          <a:noFill/>
        </p:spPr>
        <p:txBody>
          <a:bodyPr wrap="square" tIns="101600" bIns="50800" anchor="t">
            <a:spAutoFit/>
          </a:bodyPr>
          <a:lstStyle/>
          <a:p>
            <a:pPr algn="r">
              <a:defRPr sz="830" b="1">
                <a:solidFill>
                  <a:srgbClr val="145237"/>
                </a:solidFill>
                <a:latin typeface="Aptos"/>
              </a:defRPr>
            </a:pPr>
            <a:r>
              <a:t>13–14 October 2026</a:t>
            </a:r>
          </a:p>
        </p:txBody>
      </p:sp>
      <p:pic>
        <p:nvPicPr>
          <p:cNvPr id="28" name="Picture 27" descr="batik_corner_reference_refin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30952"/>
            <a:ext cx="1115568" cy="109728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372</Words>
  <Application>Microsoft Office PowerPoint</Application>
  <PresentationFormat>Widescreen</PresentationFormat>
  <Paragraphs>54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USER</dc:creator>
  <cp:keywords/>
  <dc:description>generated using python-pptx</dc:description>
  <cp:lastModifiedBy>fitri ayu wahyuni</cp:lastModifiedBy>
  <cp:revision>2</cp:revision>
  <dcterms:created xsi:type="dcterms:W3CDTF">2013-01-27T09:14:16Z</dcterms:created>
  <dcterms:modified xsi:type="dcterms:W3CDTF">2026-08-31T02:07:53Z</dcterms:modified>
  <cp:category/>
</cp:coreProperties>
</file>